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</p:sldIdLst>
  <p:sldSz cx="14630400" cy="8229600"/>
  <p:notesSz cx="8229600" cy="14630400"/>
  <p:embeddedFontLst>
    <p:embeddedFont>
      <p:font typeface="Open Sans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A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9" d="100"/>
          <a:sy n="59" d="100"/>
        </p:scale>
        <p:origin x="6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393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84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display?v=ph3eht7rk25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40280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Cuidar Para Restaurar: Enfermería Ortopédica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80190" y="3629382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Este módulo fortalece las competencias del personal de enfermería en el cuidado integral de pacientes ortopédicos. Nos enfocamos en la anatomía, fisiología y la teoría del cuidado. Prepararemos al equipo para proporcionar atención de alta calidad y basada en el conocimiento.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699046"/>
            <a:ext cx="75564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endParaRPr lang="en-US" sz="1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8784771" y="7566940"/>
            <a:ext cx="5845629" cy="646331"/>
          </a:xfrm>
          <a:prstGeom prst="rect">
            <a:avLst/>
          </a:prstGeom>
          <a:solidFill>
            <a:srgbClr val="15A7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dirty="0" smtClean="0"/>
              <a:t>AUTORAS: LICA. ANGELA ROSALES/ LIC. MIRTA MORALES</a:t>
            </a:r>
          </a:p>
          <a:p>
            <a:pPr algn="ctr"/>
            <a:r>
              <a:rPr lang="es-HN" dirty="0" smtClean="0"/>
              <a:t>DEPARTAMENTO DE EDUCACION ENFERMERIA IHSS-RN 2025</a:t>
            </a:r>
            <a:endParaRPr lang="es-H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0"/>
            <a:ext cx="13258800" cy="540475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47106" y="5557157"/>
            <a:ext cx="116096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3000" dirty="0" smtClean="0"/>
              <a:t>"Cuidar a un paciente ortopédico no solo requiere técnica, sino también compasión y compromiso. Sigamos aprendiendo para ser ese apoyo firme que ellos necesitan en su proceso de recuperación. ¡Gracias por su entrega y dedicación!</a:t>
            </a:r>
            <a:endParaRPr lang="es-HN" sz="3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2001501" y="7615892"/>
            <a:ext cx="2628899" cy="55399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HN" sz="3000" b="1" dirty="0" smtClean="0"/>
              <a:t>GRACIAS..</a:t>
            </a:r>
            <a:endParaRPr lang="es-HN" sz="3000" b="1" dirty="0"/>
          </a:p>
        </p:txBody>
      </p:sp>
    </p:spTree>
    <p:extLst>
      <p:ext uri="{BB962C8B-B14F-4D97-AF65-F5344CB8AC3E}">
        <p14:creationId xmlns:p14="http://schemas.microsoft.com/office/powerpoint/2010/main" val="1753611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0062" y="1013936"/>
            <a:ext cx="7696676" cy="1292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Propósito y Estructura del Módulo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10062" y="2616398"/>
            <a:ext cx="465177" cy="465177"/>
          </a:xfrm>
          <a:prstGeom prst="roundRect">
            <a:avLst>
              <a:gd name="adj" fmla="val 1867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287512" y="2655094"/>
            <a:ext cx="310158" cy="387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6881932" y="2687479"/>
            <a:ext cx="4148852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Fortalecer Competencias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881932" y="3134558"/>
            <a:ext cx="7024807" cy="661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Mejorar las habilidades teórico-prácticas del personal de enfermería auxiliar.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6210062" y="4209812"/>
            <a:ext cx="465177" cy="465177"/>
          </a:xfrm>
          <a:prstGeom prst="roundRect">
            <a:avLst>
              <a:gd name="adj" fmla="val 1867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287512" y="4248507"/>
            <a:ext cx="310158" cy="387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6881932" y="4280892"/>
            <a:ext cx="4615696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Cuidado Integral Ortopédico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6881932" y="4727972"/>
            <a:ext cx="7024807" cy="330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Atención completa a pacientes con condiciones musculoesqueléticas.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6210062" y="5472351"/>
            <a:ext cx="465177" cy="465177"/>
          </a:xfrm>
          <a:prstGeom prst="roundRect">
            <a:avLst>
              <a:gd name="adj" fmla="val 1867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287512" y="5511046"/>
            <a:ext cx="310158" cy="387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6881932" y="5543431"/>
            <a:ext cx="3160395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Base Teórica Sólida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881932" y="5990511"/>
            <a:ext cx="7024807" cy="330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Fundamentación en anatomía, fisiología y principios del cuidado.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210062" y="6553914"/>
            <a:ext cx="7696676" cy="661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 módulo se divide en cuatro bloques esenciales. Cada bloque aborda un aspecto crucial del cuidado ortopédico.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09585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915" y="10588"/>
            <a:ext cx="4001742" cy="2085269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368" y="2917448"/>
            <a:ext cx="7442835" cy="4707374"/>
          </a:xfrm>
          <a:prstGeom prst="rect">
            <a:avLst/>
          </a:prstGeom>
        </p:spPr>
      </p:pic>
      <p:sp>
        <p:nvSpPr>
          <p:cNvPr id="6" name="Text 13"/>
          <p:cNvSpPr/>
          <p:nvPr/>
        </p:nvSpPr>
        <p:spPr>
          <a:xfrm>
            <a:off x="717109" y="2352828"/>
            <a:ext cx="13196182" cy="1175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30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 módulo se divide en cuatro </a:t>
            </a:r>
            <a:r>
              <a:rPr lang="en-US" sz="3000" b="1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bloques</a:t>
            </a:r>
            <a:r>
              <a:rPr lang="en-US" sz="30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3000" b="1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esenciales</a:t>
            </a:r>
            <a:r>
              <a:rPr lang="en-US" sz="30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</a:p>
          <a:p>
            <a:pPr marL="0" indent="0" algn="ctr">
              <a:lnSpc>
                <a:spcPts val="2600"/>
              </a:lnSpc>
              <a:buNone/>
            </a:pPr>
            <a:r>
              <a:rPr lang="en-US" sz="30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30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Cada bloque aborda un aspecto crucial del cuidado ortopédico</a:t>
            </a: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67570" y="761948"/>
            <a:ext cx="9141857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Anatomía del Sistema Musculoesquelético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820137" y="3040506"/>
            <a:ext cx="55683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Huesos Principales y Funciones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793790" y="368688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850"/>
              </a:lnSpc>
              <a:buSzPct val="100000"/>
            </a:pPr>
            <a:r>
              <a:rPr lang="en-US" sz="22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1. </a:t>
            </a:r>
            <a:r>
              <a:rPr lang="en-US" sz="2200" b="1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Cráneo</a:t>
            </a:r>
            <a:r>
              <a:rPr lang="en-US" sz="22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</a:t>
            </a: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Protege el encéfalo.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129088"/>
            <a:ext cx="7022520" cy="575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850"/>
              </a:lnSpc>
              <a:buSzPct val="100000"/>
            </a:pPr>
            <a:r>
              <a:rPr lang="en-US" sz="22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2. </a:t>
            </a:r>
            <a:r>
              <a:rPr lang="en-US" sz="2200" b="1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Columna</a:t>
            </a:r>
            <a:r>
              <a:rPr lang="en-US" sz="22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Vertebral:</a:t>
            </a: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Soporte y protección medular.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457128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850"/>
              </a:lnSpc>
              <a:buSzPct val="100000"/>
            </a:pPr>
            <a:r>
              <a:rPr lang="en-US" sz="22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3. </a:t>
            </a:r>
            <a:r>
              <a:rPr lang="en-US" sz="2200" b="1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Costillas</a:t>
            </a:r>
            <a:r>
              <a:rPr lang="en-US" sz="22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y Esternón:</a:t>
            </a: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Protegen órganos vitales.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501348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850"/>
              </a:lnSpc>
              <a:buSzPct val="100000"/>
            </a:pPr>
            <a:r>
              <a:rPr lang="en-US" sz="22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4. </a:t>
            </a:r>
            <a:r>
              <a:rPr lang="en-US" sz="2200" b="1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Húmero</a:t>
            </a:r>
            <a:r>
              <a:rPr lang="en-US" sz="22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</a:t>
            </a: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Hueso largo del brazo.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816894" y="541221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850"/>
              </a:lnSpc>
              <a:buSzPct val="100000"/>
            </a:pPr>
            <a:r>
              <a:rPr lang="en-US" sz="22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5. </a:t>
            </a:r>
            <a:r>
              <a:rPr lang="en-US" sz="2200" b="1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Cúbito</a:t>
            </a:r>
            <a:r>
              <a:rPr lang="en-US" sz="22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y Radio:</a:t>
            </a: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Huesos del antebrazo.</a:t>
            </a:r>
            <a:endParaRPr lang="en-US" sz="22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49"/>
          <a:stretch/>
        </p:blipFill>
        <p:spPr>
          <a:xfrm>
            <a:off x="7642506" y="1983563"/>
            <a:ext cx="5819828" cy="462098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2858326" y="3407848"/>
            <a:ext cx="5792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500" b="1" dirty="0" smtClean="0"/>
              <a:t>1</a:t>
            </a:r>
            <a:endParaRPr lang="es-HN" sz="25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816310" y="5781366"/>
            <a:ext cx="5792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500" b="1" dirty="0"/>
              <a:t>2</a:t>
            </a:r>
            <a:endParaRPr lang="es-HN" sz="25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2858326" y="4312964"/>
            <a:ext cx="5792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500" b="1" dirty="0"/>
              <a:t>4</a:t>
            </a:r>
            <a:endParaRPr lang="es-HN" sz="25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2858326" y="4929324"/>
            <a:ext cx="5792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500" b="1" dirty="0" smtClean="0"/>
              <a:t>3</a:t>
            </a:r>
            <a:endParaRPr lang="es-HN" sz="25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8292553" y="5025166"/>
            <a:ext cx="5792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500" b="1" dirty="0" smtClean="0"/>
              <a:t>3</a:t>
            </a:r>
            <a:endParaRPr lang="es-HN" sz="25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2858326" y="5545684"/>
            <a:ext cx="5792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500" b="1" dirty="0"/>
              <a:t>5</a:t>
            </a:r>
            <a:endParaRPr lang="es-HN" sz="25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2858326" y="6102999"/>
            <a:ext cx="5792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500" b="1" dirty="0"/>
              <a:t>5</a:t>
            </a:r>
            <a:endParaRPr lang="es-HN" sz="2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4175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23374" y="1644372"/>
            <a:ext cx="9141857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Anatomía del Sistema Musculoesquelético</a:t>
            </a:r>
            <a:endParaRPr lang="en-US" sz="3500" dirty="0"/>
          </a:p>
        </p:txBody>
      </p:sp>
      <p:sp>
        <p:nvSpPr>
          <p:cNvPr id="5" name="Text 1"/>
          <p:cNvSpPr/>
          <p:nvPr/>
        </p:nvSpPr>
        <p:spPr>
          <a:xfrm>
            <a:off x="7514183" y="3164298"/>
            <a:ext cx="55024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u="sng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Huesos</a:t>
            </a:r>
            <a:r>
              <a:rPr lang="en-US" sz="2800" b="1" u="sng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2800" b="1" u="sng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</a:t>
            </a:r>
            <a:r>
              <a:rPr lang="en-US" sz="2800" b="1" u="sng" dirty="0" smtClean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laves </a:t>
            </a:r>
            <a:r>
              <a:rPr lang="en-US" sz="2800" b="1" u="sng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y </a:t>
            </a:r>
            <a:r>
              <a:rPr lang="en-US" sz="2800" b="1" u="sng" dirty="0" err="1" smtClean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su</a:t>
            </a:r>
            <a:r>
              <a:rPr lang="en-US" sz="2800" b="1" u="sng" dirty="0" smtClean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2800" b="1" u="sng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Importancia</a:t>
            </a:r>
            <a:endParaRPr lang="en-US" sz="2800" u="sng" dirty="0"/>
          </a:p>
        </p:txBody>
      </p:sp>
      <p:sp>
        <p:nvSpPr>
          <p:cNvPr id="6" name="Text 2"/>
          <p:cNvSpPr/>
          <p:nvPr/>
        </p:nvSpPr>
        <p:spPr>
          <a:xfrm>
            <a:off x="6771947" y="396904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850"/>
              </a:lnSpc>
              <a:buSzPct val="100000"/>
            </a:pPr>
            <a:r>
              <a:rPr lang="en-US" sz="22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6.</a:t>
            </a:r>
            <a:r>
              <a:rPr lang="en-US" sz="22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b="1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Clavícula</a:t>
            </a:r>
            <a:r>
              <a:rPr lang="en-US" sz="22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y Escápula:</a:t>
            </a: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Movimiento del brazo.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6771947" y="443883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850"/>
              </a:lnSpc>
              <a:buSzPct val="100000"/>
            </a:pPr>
            <a:r>
              <a:rPr lang="en-US" sz="22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7</a:t>
            </a:r>
            <a:r>
              <a:rPr lang="en-US" sz="22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Pelvis</a:t>
            </a:r>
            <a:r>
              <a:rPr lang="en-US" sz="22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</a:t>
            </a: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Soporta el tronco, soporta peso.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771946" y="487475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850"/>
              </a:lnSpc>
              <a:buSzPct val="100000"/>
            </a:pPr>
            <a:r>
              <a:rPr lang="en-US" sz="22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8.</a:t>
            </a:r>
            <a:r>
              <a:rPr lang="en-US" sz="22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b="1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Fémur</a:t>
            </a:r>
            <a:r>
              <a:rPr lang="en-US" sz="22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</a:t>
            </a: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Hueso más largo, puede causar sangrado.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771945" y="538272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850"/>
              </a:lnSpc>
              <a:buSzPct val="100000"/>
            </a:pPr>
            <a:r>
              <a:rPr lang="en-US" sz="22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9. </a:t>
            </a:r>
            <a:r>
              <a:rPr lang="en-US" sz="2200" b="1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Rótula</a:t>
            </a:r>
            <a:r>
              <a:rPr lang="en-US" sz="22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</a:t>
            </a: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Protege la rodilla.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6771944" y="589637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850"/>
              </a:lnSpc>
              <a:buSzPct val="100000"/>
            </a:pPr>
            <a:r>
              <a:rPr lang="en-US" sz="22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10. Tibia </a:t>
            </a:r>
            <a:r>
              <a:rPr lang="en-US" sz="22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y Peroné:</a:t>
            </a: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Soportan peso de la pierna.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6771947" y="641180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850"/>
              </a:lnSpc>
              <a:buSzPct val="100000"/>
            </a:pPr>
            <a:r>
              <a:rPr lang="en-US" sz="22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11. </a:t>
            </a:r>
            <a:r>
              <a:rPr lang="en-US" sz="2200" b="1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Metacarpos</a:t>
            </a:r>
            <a:r>
              <a:rPr lang="en-US" sz="2200" b="1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y Metatarsos:</a:t>
            </a: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Movilidad de manos y pies.</a:t>
            </a:r>
            <a:endParaRPr lang="en-US" sz="22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7"/>
          <a:stretch/>
        </p:blipFill>
        <p:spPr>
          <a:xfrm>
            <a:off x="225171" y="385303"/>
            <a:ext cx="5079414" cy="6799268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87828" y="1847033"/>
            <a:ext cx="55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500" b="1" dirty="0" smtClean="0"/>
              <a:t>6</a:t>
            </a:r>
            <a:endParaRPr lang="es-HN" sz="25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749413" y="5736647"/>
            <a:ext cx="55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500" b="1" dirty="0" smtClean="0"/>
              <a:t>10</a:t>
            </a:r>
            <a:endParaRPr lang="es-HN" sz="25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753128" y="5839295"/>
            <a:ext cx="55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500" b="1" dirty="0"/>
              <a:t>9</a:t>
            </a:r>
            <a:endParaRPr lang="es-HN" sz="25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751427" y="4907575"/>
            <a:ext cx="55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500" b="1" dirty="0"/>
              <a:t>8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10242" y="4563209"/>
            <a:ext cx="55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500" b="1" dirty="0"/>
              <a:t>7</a:t>
            </a:r>
            <a:endParaRPr lang="es-HN" sz="25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974584" y="4457166"/>
            <a:ext cx="55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500" b="1" dirty="0" smtClean="0"/>
              <a:t>11</a:t>
            </a:r>
            <a:endParaRPr lang="es-HN" sz="2500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4696998" y="6327192"/>
            <a:ext cx="55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500" b="1" dirty="0" smtClean="0"/>
              <a:t>10</a:t>
            </a:r>
            <a:endParaRPr lang="es-HN" sz="2500" b="1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61330" y="6590056"/>
            <a:ext cx="555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500" b="1" dirty="0" smtClean="0"/>
              <a:t>11</a:t>
            </a:r>
            <a:endParaRPr lang="es-HN" sz="2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214"/>
            <a:ext cx="14630400" cy="1417558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614176" y="1642307"/>
            <a:ext cx="8339137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Los Músculos: Motores del Movimiento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656163" y="2803272"/>
            <a:ext cx="41128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Músculos Esqueléticos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656163" y="3417236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Permiten el movimiento voluntario. Están unidos a los huesos por tendones. Funcionan en pares antagónicos.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614176" y="471790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Los músculos son esenciales para cada movimiento, desde un parpadeo hasta correr una maratón.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7599521" y="697837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8" t="13475" r="1078" b="47417"/>
          <a:stretch/>
        </p:blipFill>
        <p:spPr>
          <a:xfrm>
            <a:off x="8025974" y="1385344"/>
            <a:ext cx="4202439" cy="377877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654" y="4143041"/>
            <a:ext cx="3810517" cy="3810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9875" y="1761257"/>
            <a:ext cx="4007168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Las Articulaciones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352918" y="2865970"/>
            <a:ext cx="5949911" cy="767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Son uniones entre </a:t>
            </a:r>
            <a:r>
              <a:rPr lang="en-US" sz="22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huesos</a:t>
            </a: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dirty="0" err="1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que</a:t>
            </a:r>
            <a:endParaRPr lang="en-US" sz="2200" dirty="0" smtClean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200" dirty="0" smtClean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permiten el movimiento</a:t>
            </a: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499876" y="4074481"/>
            <a:ext cx="3647582" cy="3861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5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Tipos:</a:t>
            </a:r>
            <a:endParaRPr lang="en-US" sz="2500" b="1" dirty="0"/>
          </a:p>
        </p:txBody>
      </p:sp>
      <p:sp>
        <p:nvSpPr>
          <p:cNvPr id="5" name="Text 3"/>
          <p:cNvSpPr/>
          <p:nvPr/>
        </p:nvSpPr>
        <p:spPr>
          <a:xfrm>
            <a:off x="499876" y="4769839"/>
            <a:ext cx="43497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Fijas</a:t>
            </a: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 como en el cráneo.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472228" y="526045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Móviles</a:t>
            </a: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 como rodillas, codos, hombros.</a:t>
            </a:r>
            <a:endParaRPr lang="en-US" sz="20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630400" cy="1417558"/>
          </a:xfrm>
          <a:prstGeom prst="rect">
            <a:avLst/>
          </a:prstGeom>
        </p:spPr>
      </p:pic>
      <p:sp>
        <p:nvSpPr>
          <p:cNvPr id="7" name="Text 5"/>
          <p:cNvSpPr/>
          <p:nvPr/>
        </p:nvSpPr>
        <p:spPr>
          <a:xfrm>
            <a:off x="499875" y="575106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2850"/>
              </a:lnSpc>
              <a:buSzPct val="100000"/>
              <a:buChar char="•"/>
            </a:pPr>
            <a:r>
              <a:rPr lang="en-US" sz="20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Semimóviles</a:t>
            </a: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 columna vertebral.</a:t>
            </a:r>
            <a:endParaRPr lang="en-US" sz="2000" dirty="0"/>
          </a:p>
        </p:txBody>
      </p:sp>
      <p:pic>
        <p:nvPicPr>
          <p:cNvPr id="9" name="WhatsApp Video 2025-06-20 at 11.06.51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9257" y="77752"/>
            <a:ext cx="7070272" cy="7919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8778" y="3224213"/>
            <a:ext cx="13232844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698778" y="3188018"/>
            <a:ext cx="8038743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vamos a jugar…                                                                                         </a:t>
            </a:r>
            <a:r>
              <a:rPr lang="en-US" sz="2500" b="1" dirty="0">
                <a:solidFill>
                  <a:srgbClr val="F44444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 </a:t>
            </a:r>
            <a:endParaRPr lang="en-US" sz="2500" dirty="0"/>
          </a:p>
        </p:txBody>
      </p:sp>
      <p:pic>
        <p:nvPicPr>
          <p:cNvPr id="5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78" y="4354592"/>
            <a:ext cx="13232844" cy="201168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5708" y="6590824"/>
            <a:ext cx="1595914" cy="548997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98778" y="7364373"/>
            <a:ext cx="13232844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1128" y="-42831"/>
            <a:ext cx="5355771" cy="2787936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8388968" y="6680656"/>
            <a:ext cx="4744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HN" dirty="0" smtClean="0"/>
              <a:t>https://learningapps.org/watch?id=ph3eht7rk25</a:t>
            </a:r>
            <a:endParaRPr lang="es-H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88423" y="248168"/>
            <a:ext cx="7696676" cy="1292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 smtClean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</a:rPr>
              <a:t>RECUERDA.. </a:t>
            </a:r>
            <a:endParaRPr lang="en-US" sz="4050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2"/>
          <a:stretch/>
        </p:blipFill>
        <p:spPr>
          <a:xfrm>
            <a:off x="7359432" y="979101"/>
            <a:ext cx="5099268" cy="665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2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433</Words>
  <Application>Microsoft Office PowerPoint</Application>
  <PresentationFormat>Personalizado</PresentationFormat>
  <Paragraphs>72</Paragraphs>
  <Slides>10</Slides>
  <Notes>9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Unbounded Bold</vt:lpstr>
      <vt:lpstr>Open Sans</vt:lpstr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Mirta Lorena Morales Cruz</dc:creator>
  <cp:lastModifiedBy>Mirta Lorena Morales Cruz</cp:lastModifiedBy>
  <cp:revision>8</cp:revision>
  <dcterms:created xsi:type="dcterms:W3CDTF">2025-06-20T18:05:35Z</dcterms:created>
  <dcterms:modified xsi:type="dcterms:W3CDTF">2025-06-20T19:19:45Z</dcterms:modified>
</cp:coreProperties>
</file>